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2" r:id="rId2"/>
    <p:sldId id="345" r:id="rId3"/>
    <p:sldId id="344" r:id="rId4"/>
    <p:sldId id="343" r:id="rId5"/>
    <p:sldId id="256" r:id="rId6"/>
    <p:sldId id="257" r:id="rId7"/>
    <p:sldId id="317" r:id="rId8"/>
    <p:sldId id="321" r:id="rId9"/>
    <p:sldId id="340" r:id="rId10"/>
    <p:sldId id="341" r:id="rId11"/>
    <p:sldId id="322" r:id="rId12"/>
    <p:sldId id="323" r:id="rId13"/>
    <p:sldId id="325" r:id="rId14"/>
    <p:sldId id="337" r:id="rId15"/>
    <p:sldId id="338" r:id="rId16"/>
    <p:sldId id="336" r:id="rId17"/>
    <p:sldId id="326" r:id="rId18"/>
    <p:sldId id="258" r:id="rId19"/>
    <p:sldId id="281" r:id="rId20"/>
    <p:sldId id="282" r:id="rId21"/>
    <p:sldId id="293" r:id="rId22"/>
    <p:sldId id="309" r:id="rId23"/>
    <p:sldId id="267" r:id="rId24"/>
    <p:sldId id="273" r:id="rId25"/>
    <p:sldId id="259" r:id="rId26"/>
    <p:sldId id="276" r:id="rId27"/>
    <p:sldId id="305" r:id="rId28"/>
    <p:sldId id="306" r:id="rId29"/>
    <p:sldId id="310" r:id="rId30"/>
    <p:sldId id="313" r:id="rId31"/>
    <p:sldId id="266" r:id="rId32"/>
    <p:sldId id="260" r:id="rId33"/>
    <p:sldId id="270" r:id="rId34"/>
    <p:sldId id="268" r:id="rId35"/>
    <p:sldId id="274" r:id="rId36"/>
    <p:sldId id="275" r:id="rId37"/>
    <p:sldId id="308" r:id="rId38"/>
    <p:sldId id="307" r:id="rId39"/>
    <p:sldId id="312" r:id="rId40"/>
    <p:sldId id="264" r:id="rId41"/>
    <p:sldId id="261" r:id="rId42"/>
    <p:sldId id="271" r:id="rId43"/>
    <p:sldId id="272" r:id="rId44"/>
    <p:sldId id="277" r:id="rId45"/>
    <p:sldId id="278" r:id="rId46"/>
    <p:sldId id="289" r:id="rId47"/>
    <p:sldId id="291" r:id="rId48"/>
    <p:sldId id="297" r:id="rId49"/>
    <p:sldId id="314" r:id="rId50"/>
    <p:sldId id="315" r:id="rId51"/>
    <p:sldId id="299" r:id="rId52"/>
    <p:sldId id="334" r:id="rId53"/>
    <p:sldId id="302" r:id="rId54"/>
    <p:sldId id="304" r:id="rId55"/>
    <p:sldId id="301" r:id="rId56"/>
    <p:sldId id="335" r:id="rId57"/>
    <p:sldId id="265" r:id="rId58"/>
    <p:sldId id="262" r:id="rId59"/>
    <p:sldId id="269" r:id="rId60"/>
    <p:sldId id="279" r:id="rId61"/>
    <p:sldId id="280" r:id="rId62"/>
    <p:sldId id="290" r:id="rId63"/>
    <p:sldId id="329" r:id="rId64"/>
    <p:sldId id="330" r:id="rId65"/>
    <p:sldId id="331" r:id="rId66"/>
    <p:sldId id="339" r:id="rId67"/>
    <p:sldId id="263" r:id="rId68"/>
    <p:sldId id="283" r:id="rId69"/>
    <p:sldId id="284" r:id="rId70"/>
    <p:sldId id="296" r:id="rId71"/>
    <p:sldId id="285" r:id="rId72"/>
    <p:sldId id="287" r:id="rId73"/>
    <p:sldId id="286" r:id="rId74"/>
    <p:sldId id="288" r:id="rId75"/>
    <p:sldId id="327" r:id="rId76"/>
    <p:sldId id="328" r:id="rId77"/>
    <p:sldId id="332" r:id="rId78"/>
    <p:sldId id="333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B3"/>
    <a:srgbClr val="DB0015"/>
    <a:srgbClr val="6BB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3" autoAdjust="0"/>
  </p:normalViewPr>
  <p:slideViewPr>
    <p:cSldViewPr>
      <p:cViewPr>
        <p:scale>
          <a:sx n="100" d="100"/>
          <a:sy n="100" d="100"/>
        </p:scale>
        <p:origin x="267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BIOMOD&#12288;&#37237;&#32032;&#12487;&#12496;&#12452;&#12473;&#12288;&#20998;&#26512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Input AB</c:v>
          </c:tx>
          <c:spPr>
            <a:ln w="28575"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 w="28575">
                <a:solidFill>
                  <a:srgbClr val="DB0015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(3)'!$B$32:$B$42</c:f>
              <c:numCache>
                <c:formatCode>General</c:formatCode>
                <c:ptCount val="11"/>
                <c:pt idx="0">
                  <c:v>26.622897999999999</c:v>
                </c:pt>
                <c:pt idx="1">
                  <c:v>70.801934000000003</c:v>
                </c:pt>
                <c:pt idx="2">
                  <c:v>69.795005000000003</c:v>
                </c:pt>
                <c:pt idx="3">
                  <c:v>69.317763999999997</c:v>
                </c:pt>
                <c:pt idx="4">
                  <c:v>73.575305999999998</c:v>
                </c:pt>
                <c:pt idx="5">
                  <c:v>69.494153999999995</c:v>
                </c:pt>
                <c:pt idx="6">
                  <c:v>72.843129000000005</c:v>
                </c:pt>
                <c:pt idx="7">
                  <c:v>70.602509999999995</c:v>
                </c:pt>
                <c:pt idx="8">
                  <c:v>76.997123999999999</c:v>
                </c:pt>
                <c:pt idx="9">
                  <c:v>72.292591999999999</c:v>
                </c:pt>
                <c:pt idx="10">
                  <c:v>73.801547999999997</c:v>
                </c:pt>
              </c:numCache>
            </c:numRef>
          </c:yVal>
          <c:smooth val="1"/>
        </c:ser>
        <c:ser>
          <c:idx val="1"/>
          <c:order val="1"/>
          <c:tx>
            <c:v>Input BA</c:v>
          </c:tx>
          <c:spPr>
            <a:ln w="28575"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 w="28575">
                <a:solidFill>
                  <a:srgbClr val="6BBF3F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(3)'!$C$32:$C$42</c:f>
              <c:numCache>
                <c:formatCode>General</c:formatCode>
                <c:ptCount val="11"/>
                <c:pt idx="0">
                  <c:v>0.46043200000000001</c:v>
                </c:pt>
                <c:pt idx="1">
                  <c:v>0.45684799999999998</c:v>
                </c:pt>
                <c:pt idx="2">
                  <c:v>0.51919400000000004</c:v>
                </c:pt>
                <c:pt idx="3">
                  <c:v>2.458402</c:v>
                </c:pt>
                <c:pt idx="4">
                  <c:v>5.3651689999999999</c:v>
                </c:pt>
                <c:pt idx="5">
                  <c:v>24.935516</c:v>
                </c:pt>
                <c:pt idx="6">
                  <c:v>67.819220999999999</c:v>
                </c:pt>
                <c:pt idx="7">
                  <c:v>70.764883999999995</c:v>
                </c:pt>
                <c:pt idx="8">
                  <c:v>72.746549000000002</c:v>
                </c:pt>
                <c:pt idx="9">
                  <c:v>70.940781000000001</c:v>
                </c:pt>
                <c:pt idx="10">
                  <c:v>63.175510000000003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812288"/>
        <c:axId val="100835328"/>
      </c:scatterChart>
      <c:valAx>
        <c:axId val="100812288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0835328"/>
        <c:crosses val="autoZero"/>
        <c:crossBetween val="midCat"/>
      </c:valAx>
      <c:valAx>
        <c:axId val="10083532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Raito of Output A</a:t>
                </a:r>
                <a:r>
                  <a:rPr lang="ja-JP" altLang="en-US" sz="2400" baseline="0" dirty="0" smtClean="0"/>
                  <a:t> </a:t>
                </a:r>
                <a:r>
                  <a:rPr lang="en-US" altLang="ja-JP" sz="2400" baseline="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0812288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650816"/>
        <c:axId val="101676544"/>
      </c:scatterChart>
      <c:valAx>
        <c:axId val="10165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1676544"/>
        <c:crosses val="autoZero"/>
        <c:crossBetween val="midCat"/>
      </c:valAx>
      <c:valAx>
        <c:axId val="10167654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16508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(2'!$O$13:$O$19</c:f>
              <c:numCache>
                <c:formatCode>General</c:formatCode>
                <c:ptCount val="7"/>
                <c:pt idx="0">
                  <c:v>90.670152793959829</c:v>
                </c:pt>
                <c:pt idx="1">
                  <c:v>84.919245360967693</c:v>
                </c:pt>
                <c:pt idx="2">
                  <c:v>74.818177380778053</c:v>
                </c:pt>
                <c:pt idx="3">
                  <c:v>41.292640154272455</c:v>
                </c:pt>
                <c:pt idx="4">
                  <c:v>25.531708690488063</c:v>
                </c:pt>
                <c:pt idx="5">
                  <c:v>26.423331020095457</c:v>
                </c:pt>
                <c:pt idx="6">
                  <c:v>34.26428778093991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709696"/>
        <c:axId val="103161856"/>
      </c:scatterChart>
      <c:valAx>
        <c:axId val="1017096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3161856"/>
        <c:crosses val="autoZero"/>
        <c:crossBetween val="midCat"/>
      </c:valAx>
      <c:valAx>
        <c:axId val="10316185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17096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206912"/>
        <c:axId val="103209216"/>
      </c:scatterChart>
      <c:valAx>
        <c:axId val="103206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 dirty="0" smtClean="0"/>
                  <a:t>Reaction</a:t>
                </a:r>
                <a:r>
                  <a:rPr lang="en-US" altLang="ja-JP" sz="2400" baseline="0" dirty="0" smtClean="0"/>
                  <a:t>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3209216"/>
        <c:crosses val="autoZero"/>
        <c:crossBetween val="midCat"/>
      </c:valAx>
      <c:valAx>
        <c:axId val="10320921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of Output strand 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32069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 A</a:t>
            </a:r>
            <a:endParaRPr lang="ja-JP" altLang="en-US" sz="3600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225984"/>
        <c:axId val="103249024"/>
      </c:scatterChart>
      <c:valAx>
        <c:axId val="103225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249024"/>
        <c:crosses val="autoZero"/>
        <c:crossBetween val="midCat"/>
        <c:majorUnit val="60"/>
      </c:valAx>
      <c:valAx>
        <c:axId val="10324902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225984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270272"/>
        <c:axId val="103272832"/>
      </c:scatterChart>
      <c:valAx>
        <c:axId val="103270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272832"/>
        <c:crosses val="autoZero"/>
        <c:crossBetween val="midCat"/>
        <c:majorUnit val="60"/>
      </c:valAx>
      <c:valAx>
        <c:axId val="10327283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270272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Output-A</a:t>
            </a:r>
            <a:endParaRPr lang="ja-JP" altLang="en-US" sz="36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DB0015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319040"/>
        <c:axId val="103333888"/>
      </c:scatterChart>
      <c:valAx>
        <c:axId val="103319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3333888"/>
        <c:crosses val="autoZero"/>
        <c:crossBetween val="midCat"/>
        <c:majorUnit val="60"/>
      </c:valAx>
      <c:valAx>
        <c:axId val="10333388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331904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363328"/>
        <c:axId val="103365632"/>
      </c:scatterChart>
      <c:valAx>
        <c:axId val="103363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365632"/>
        <c:crosses val="autoZero"/>
        <c:crossBetween val="midCat"/>
        <c:majorUnit val="60"/>
      </c:valAx>
      <c:valAx>
        <c:axId val="10336563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363328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403904"/>
        <c:axId val="103406208"/>
      </c:scatterChart>
      <c:valAx>
        <c:axId val="103403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406208"/>
        <c:crosses val="autoZero"/>
        <c:crossBetween val="midCat"/>
        <c:majorUnit val="60"/>
      </c:valAx>
      <c:valAx>
        <c:axId val="10340620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3403904"/>
        <c:crosses val="autoZero"/>
        <c:crossBetween val="midCat"/>
        <c:majorUnit val="10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3600" dirty="0"/>
              <a:t>Input-</a:t>
            </a:r>
            <a:r>
              <a:rPr lang="en-US" altLang="en-US" sz="3600" dirty="0">
                <a:solidFill>
                  <a:srgbClr val="DB0015"/>
                </a:solidFill>
              </a:rPr>
              <a:t>A</a:t>
            </a:r>
            <a:r>
              <a:rPr lang="en-US" altLang="en-US" sz="3600" dirty="0">
                <a:solidFill>
                  <a:srgbClr val="6BBF3F"/>
                </a:solidFill>
              </a:rPr>
              <a:t>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576685923786247"/>
          <c:y val="0.22464747474747473"/>
          <c:w val="0.64326170548951356"/>
          <c:h val="0.5914376262626263"/>
        </c:manualLayout>
      </c:layout>
      <c:scatterChart>
        <c:scatterStyle val="smoothMarker"/>
        <c:varyColors val="0"/>
        <c:ser>
          <c:idx val="0"/>
          <c:order val="0"/>
          <c:tx>
            <c:v>Output-A</c:v>
          </c:tx>
          <c:spPr>
            <a:ln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v>Output-B</c:v>
          </c:tx>
          <c:spPr>
            <a:ln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777984"/>
        <c:axId val="102780288"/>
      </c:scatterChart>
      <c:valAx>
        <c:axId val="102777984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102780288"/>
        <c:crosses val="autoZero"/>
        <c:crossBetween val="midCat"/>
      </c:valAx>
      <c:valAx>
        <c:axId val="10278028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 sz="2400" dirty="0"/>
                  <a:t>Raito</a:t>
                </a:r>
                <a:r>
                  <a:rPr lang="en-US" altLang="en-US" sz="2400" baseline="0" dirty="0"/>
                  <a:t> of Output [%]</a:t>
                </a:r>
                <a:endParaRPr lang="en-US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277798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8124020170598334"/>
          <c:y val="0.44592196969696968"/>
          <c:w val="0.17772176548284757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n-US" altLang="ja-JP" sz="3600" b="1" i="0" baseline="0" dirty="0" smtClean="0">
                <a:effectLst/>
              </a:rPr>
              <a:t>Input-</a:t>
            </a:r>
            <a:r>
              <a:rPr lang="en-US" altLang="ja-JP" sz="3600" b="1" i="0" baseline="0" dirty="0" smtClean="0">
                <a:solidFill>
                  <a:srgbClr val="6BBF3F"/>
                </a:solidFill>
                <a:effectLst/>
              </a:rPr>
              <a:t>B</a:t>
            </a:r>
            <a:r>
              <a:rPr lang="en-US" altLang="ja-JP" sz="3600" b="1" i="0" baseline="0" dirty="0" smtClean="0">
                <a:solidFill>
                  <a:srgbClr val="DB0015"/>
                </a:solidFill>
                <a:effectLst/>
              </a:rPr>
              <a:t>A</a:t>
            </a:r>
            <a:endParaRPr lang="ja-JP" altLang="ja-JP" sz="3600" dirty="0">
              <a:solidFill>
                <a:srgbClr val="DB0015"/>
              </a:solidFill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Output-A</c:v>
          </c:tx>
          <c:spPr>
            <a:ln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1"/>
        </c:ser>
        <c:ser>
          <c:idx val="1"/>
          <c:order val="1"/>
          <c:tx>
            <c:v>Output-B</c:v>
          </c:tx>
          <c:spPr>
            <a:ln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2608"/>
        <c:axId val="103094912"/>
      </c:scatterChart>
      <c:valAx>
        <c:axId val="103092608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/>
                  <a:t>Reaction</a:t>
                </a:r>
                <a:r>
                  <a:rPr lang="en-US" altLang="ja-JP" sz="2400" baseline="0"/>
                  <a:t> time [min]</a:t>
                </a:r>
                <a:endParaRPr lang="en-US" altLang="ja-JP" sz="24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3094912"/>
        <c:crosses val="autoZero"/>
        <c:crossBetween val="midCat"/>
      </c:valAx>
      <c:valAx>
        <c:axId val="10309491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en-US" sz="2400"/>
                  <a:t>Raito</a:t>
                </a:r>
                <a:r>
                  <a:rPr lang="en-US" altLang="en-US" sz="2400" baseline="0"/>
                  <a:t> of Output [%]</a:t>
                </a:r>
                <a:endParaRPr lang="en-US" altLang="en-US" sz="24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309260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7923379629629634"/>
          <c:y val="0.43950782828282825"/>
          <c:w val="0.177741512345679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752619780597856"/>
          <c:y val="0.18049951348137588"/>
          <c:w val="0.63652425716139072"/>
          <c:h val="0.6582147526324836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03968"/>
        <c:axId val="51304704"/>
      </c:scatterChart>
      <c:valAx>
        <c:axId val="50403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51304704"/>
        <c:crosses val="autoZero"/>
        <c:crossBetween val="midCat"/>
      </c:valAx>
      <c:valAx>
        <c:axId val="5130470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040396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4153982890789912"/>
          <c:y val="0.1408907608149359"/>
          <c:w val="0.71005828787054848"/>
          <c:h val="0.6482283622233188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128704"/>
        <c:axId val="105130624"/>
      </c:scatterChart>
      <c:valAx>
        <c:axId val="105128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5130624"/>
        <c:crosses val="autoZero"/>
        <c:crossBetween val="midCat"/>
      </c:valAx>
      <c:valAx>
        <c:axId val="10513062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512870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5344151196315164"/>
          <c:h val="0.15187003031409207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65849948296343"/>
          <c:y val="0.160471032034531"/>
          <c:w val="0.66746536709596382"/>
          <c:h val="0.658214752632483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508032"/>
        <c:axId val="164509952"/>
      </c:scatterChart>
      <c:valAx>
        <c:axId val="164508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64509952"/>
        <c:crosses val="autoZero"/>
        <c:crossBetween val="midCat"/>
      </c:valAx>
      <c:valAx>
        <c:axId val="16450995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450803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676752488894831"/>
          <c:y val="0.1408907608149359"/>
          <c:w val="0.7148306497018222"/>
          <c:h val="0.6600775839721512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785536"/>
        <c:axId val="164787712"/>
      </c:scatterChart>
      <c:valAx>
        <c:axId val="164785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4787712"/>
        <c:crosses val="autoZero"/>
        <c:crossBetween val="midCat"/>
      </c:valAx>
      <c:valAx>
        <c:axId val="16478771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478553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197355190289591"/>
          <c:h val="0.141745361626485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116160"/>
        <c:axId val="103122432"/>
      </c:scatterChart>
      <c:valAx>
        <c:axId val="103116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122432"/>
        <c:crosses val="autoZero"/>
        <c:crossBetween val="midCat"/>
      </c:valAx>
      <c:valAx>
        <c:axId val="103122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1161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DB0015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147008"/>
        <c:axId val="103148928"/>
      </c:scatterChart>
      <c:valAx>
        <c:axId val="1031470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3148928"/>
        <c:crosses val="autoZero"/>
        <c:crossBetween val="midCat"/>
      </c:valAx>
      <c:valAx>
        <c:axId val="1031489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31470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tif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936483"/>
              </p:ext>
            </p:extLst>
          </p:nvPr>
        </p:nvGraphicFramePr>
        <p:xfrm>
          <a:off x="4059436" y="5229200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32842"/>
              </p:ext>
            </p:extLst>
          </p:nvPr>
        </p:nvGraphicFramePr>
        <p:xfrm>
          <a:off x="10980712" y="5157192"/>
          <a:ext cx="387203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08065"/>
              </p:ext>
            </p:extLst>
          </p:nvPr>
        </p:nvGraphicFramePr>
        <p:xfrm>
          <a:off x="-2052736" y="5949280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90159" y="1531251"/>
            <a:ext cx="1383179" cy="321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-816282" y="3900569"/>
            <a:ext cx="92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E674B3"/>
                </a:solidFill>
              </a:rPr>
              <a:t>Signal</a:t>
            </a:r>
            <a:endParaRPr kumimoji="1" lang="ja-JP" altLang="en-US" sz="2400" dirty="0">
              <a:solidFill>
                <a:srgbClr val="E674B3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1343372" y="1569492"/>
            <a:ext cx="152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17" name="正方形/長方形 16"/>
          <p:cNvSpPr/>
          <p:nvPr/>
        </p:nvSpPr>
        <p:spPr>
          <a:xfrm>
            <a:off x="504886" y="3842618"/>
            <a:ext cx="1343900" cy="510267"/>
          </a:xfrm>
          <a:prstGeom prst="rect">
            <a:avLst/>
          </a:prstGeom>
          <a:noFill/>
          <a:ln>
            <a:solidFill>
              <a:srgbClr val="E674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1984893" y="4941168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6563" y="5613"/>
            <a:ext cx="43338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グループ化 48"/>
          <p:cNvGrpSpPr/>
          <p:nvPr/>
        </p:nvGrpSpPr>
        <p:grpSpPr>
          <a:xfrm>
            <a:off x="4115655" y="108952"/>
            <a:ext cx="6533050" cy="4639718"/>
            <a:chOff x="4115655" y="108952"/>
            <a:chExt cx="6533050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7097255" y="1639121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8658855" y="2403449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668485" y="404745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342715" y="2503986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539282" y="4089026"/>
              <a:ext cx="848198" cy="316835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32040" y="3770389"/>
              <a:ext cx="1984893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Transducer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dNTP</a:t>
              </a:r>
              <a:endParaRPr kumimoji="1" lang="ja-JP" altLang="en-US" sz="1400" dirty="0"/>
            </a:p>
          </p:txBody>
        </p:sp>
        <p:sp>
          <p:nvSpPr>
            <p:cNvPr id="44" name="二等辺三角形 43"/>
            <p:cNvSpPr>
              <a:spLocks noChangeAspect="1"/>
            </p:cNvSpPr>
            <p:nvPr/>
          </p:nvSpPr>
          <p:spPr>
            <a:xfrm>
              <a:off x="8427200" y="247569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二等辺三角形 44"/>
            <p:cNvSpPr>
              <a:spLocks noChangeAspect="1"/>
            </p:cNvSpPr>
            <p:nvPr/>
          </p:nvSpPr>
          <p:spPr>
            <a:xfrm>
              <a:off x="8436830" y="4140368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865599" y="2566824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655" y="10895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グループ化 49"/>
          <p:cNvGrpSpPr/>
          <p:nvPr/>
        </p:nvGrpSpPr>
        <p:grpSpPr>
          <a:xfrm>
            <a:off x="10208889" y="108952"/>
            <a:ext cx="6524104" cy="3056409"/>
            <a:chOff x="10208889" y="108952"/>
            <a:chExt cx="6524104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4314288" y="1831569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二等辺三角形 38"/>
            <p:cNvSpPr>
              <a:spLocks noChangeAspect="1"/>
            </p:cNvSpPr>
            <p:nvPr/>
          </p:nvSpPr>
          <p:spPr>
            <a:xfrm>
              <a:off x="14093154" y="1967409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二等辺三角形 39"/>
            <p:cNvSpPr>
              <a:spLocks noChangeAspect="1"/>
            </p:cNvSpPr>
            <p:nvPr/>
          </p:nvSpPr>
          <p:spPr>
            <a:xfrm>
              <a:off x="14082633" y="2631070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1340752" y="1772816"/>
              <a:ext cx="164040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</a:t>
              </a:r>
            </a:p>
            <a:p>
              <a:r>
                <a:rPr lang="en-US" altLang="ja-JP" sz="1400" dirty="0" smtClean="0"/>
                <a:t>Gate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EcoRI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4314288" y="2586628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二等辺三角形 33"/>
          <p:cNvSpPr>
            <a:spLocks noChangeAspect="1"/>
          </p:cNvSpPr>
          <p:nvPr/>
        </p:nvSpPr>
        <p:spPr>
          <a:xfrm>
            <a:off x="179512" y="1772816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二等辺三角形 34"/>
          <p:cNvSpPr>
            <a:spLocks noChangeAspect="1"/>
          </p:cNvSpPr>
          <p:nvPr/>
        </p:nvSpPr>
        <p:spPr>
          <a:xfrm>
            <a:off x="216084" y="4029435"/>
            <a:ext cx="231655" cy="221866"/>
          </a:xfrm>
          <a:prstGeom prst="triangle">
            <a:avLst/>
          </a:prstGeom>
          <a:solidFill>
            <a:srgbClr val="E674B3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9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73271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566866" y="845402"/>
            <a:ext cx="396044" cy="341417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059628" y="1255960"/>
            <a:ext cx="7322874" cy="3459659"/>
            <a:chOff x="-2059628" y="1673511"/>
            <a:chExt cx="6439066" cy="3042108"/>
          </a:xfrm>
        </p:grpSpPr>
        <p:pic>
          <p:nvPicPr>
            <p:cNvPr id="1026" name="Picture 2" descr="C:\Users\murata\Google ドライブ１\BIOMOD2014\実験 (1)\AthenB BthenA (ES)\1006\Bio-Rad 2014-10-06 19hr 45min(BA)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3" t="30060" r="15427" b="18829"/>
            <a:stretch/>
          </p:blipFill>
          <p:spPr bwMode="auto">
            <a:xfrm>
              <a:off x="33420" y="2465674"/>
              <a:ext cx="4346018" cy="22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663953" y="41151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DB0015"/>
                  </a:solidFill>
                </a:rPr>
                <a:t>Output A</a:t>
              </a:r>
              <a:endParaRPr kumimoji="1" lang="ja-JP" altLang="en-US" sz="2000" dirty="0">
                <a:solidFill>
                  <a:srgbClr val="DB0015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>
            <a:xfrm>
              <a:off x="-515109" y="4246974"/>
              <a:ext cx="550605" cy="169417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5496" y="4163008"/>
              <a:ext cx="4327370" cy="32398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2059628" y="2609178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-519923" y="2736689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62587" y="1673511"/>
              <a:ext cx="6042025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63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-1443361" y="-531440"/>
            <a:ext cx="6520582" cy="7065495"/>
            <a:chOff x="2650405" y="-540151"/>
            <a:chExt cx="6520582" cy="7065495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2690619" y="-21833"/>
              <a:ext cx="6480368" cy="2994607"/>
              <a:chOff x="4867571" y="1694376"/>
              <a:chExt cx="6480368" cy="2994607"/>
            </a:xfrm>
          </p:grpSpPr>
          <p:pic>
            <p:nvPicPr>
              <p:cNvPr id="22" name="Picture 3" descr="C:\Users\murata\Google ドライブ１\BIOMOD2014\実験 (1)\AthenB BthenA (ES)\1006\Bio-Rad 2014-10-06 19hr 59min(AB).t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9" t="32628" r="32272" b="39144"/>
              <a:stretch/>
            </p:blipFill>
            <p:spPr bwMode="auto">
              <a:xfrm>
                <a:off x="6963786" y="2465674"/>
                <a:ext cx="4360428" cy="2223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5263246" y="405648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6412090" y="4188284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6970892" y="4081712"/>
                <a:ext cx="4327370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6962695" y="269984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67571" y="2648932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34" name="ホームベース 33"/>
              <p:cNvSpPr/>
              <p:nvPr/>
            </p:nvSpPr>
            <p:spPr>
              <a:xfrm>
                <a:off x="6407276" y="2776443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052" y="1694376"/>
                <a:ext cx="6084887" cy="785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" name="グループ化 36"/>
            <p:cNvGrpSpPr/>
            <p:nvPr/>
          </p:nvGrpSpPr>
          <p:grpSpPr>
            <a:xfrm>
              <a:off x="2650405" y="3511811"/>
              <a:ext cx="6520582" cy="3013533"/>
              <a:chOff x="2650405" y="3317857"/>
              <a:chExt cx="6520582" cy="3013533"/>
            </a:xfrm>
          </p:grpSpPr>
          <p:pic>
            <p:nvPicPr>
              <p:cNvPr id="21" name="Picture 2" descr="C:\Users\murata\Google ドライブ１\BIOMOD2014\実験 (1)\AthenB BthenA (ES)\1006\Bio-Rad 2014-10-06 19hr 45min(BA)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03" t="30060" r="15427" b="18829"/>
              <a:stretch/>
            </p:blipFill>
            <p:spPr bwMode="auto">
              <a:xfrm>
                <a:off x="4751623" y="4081445"/>
                <a:ext cx="4346018" cy="2249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テキスト ボックス 22"/>
              <p:cNvSpPr txBox="1"/>
              <p:nvPr/>
            </p:nvSpPr>
            <p:spPr>
              <a:xfrm>
                <a:off x="3054250" y="573094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4" name="ホームベース 23"/>
              <p:cNvSpPr/>
              <p:nvPr/>
            </p:nvSpPr>
            <p:spPr>
              <a:xfrm>
                <a:off x="4203094" y="5862745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6289501" y="5778779"/>
                <a:ext cx="2791567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753699" y="425268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2650405" y="4239941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28" name="ホームベース 27"/>
              <p:cNvSpPr/>
              <p:nvPr/>
            </p:nvSpPr>
            <p:spPr>
              <a:xfrm>
                <a:off x="4198280" y="4352460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8962" y="3317857"/>
                <a:ext cx="6042025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9" name="テキスト ボックス 38"/>
            <p:cNvSpPr txBox="1"/>
            <p:nvPr/>
          </p:nvSpPr>
          <p:spPr>
            <a:xfrm>
              <a:off x="5292080" y="2996952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 smtClean="0">
                  <a:solidFill>
                    <a:srgbClr val="6BBF3F"/>
                  </a:solidFill>
                </a:rPr>
                <a:t>B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292080" y="-540151"/>
              <a:ext cx="2232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r>
                <a:rPr lang="en-US" altLang="ja-JP" sz="3200" b="1" dirty="0">
                  <a:solidFill>
                    <a:srgbClr val="6BBF3F"/>
                  </a:solidFill>
                </a:rPr>
                <a:t>B</a:t>
              </a:r>
              <a:endParaRPr lang="ja-JP" altLang="en-US" sz="3200" b="1" dirty="0">
                <a:solidFill>
                  <a:srgbClr val="6BBF3F"/>
                </a:solidFill>
              </a:endParaRPr>
            </a:p>
            <a:p>
              <a:pPr algn="ctr"/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5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824012" y="2903736"/>
            <a:ext cx="6122499" cy="1573446"/>
            <a:chOff x="-1824012" y="2903736"/>
            <a:chExt cx="6122499" cy="1573446"/>
          </a:xfrm>
        </p:grpSpPr>
        <p:pic>
          <p:nvPicPr>
            <p:cNvPr id="1028" name="Picture 4" descr="C:\Users\murata\Google ドライブ１\BIOMOD2014\実験 (1)\AthenB BthenA (ES)\1006\Bio-Rad 2014-10-06 21hr 34min(AB)gree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41382" r="24593" b="48495"/>
            <a:stretch/>
          </p:blipFill>
          <p:spPr bwMode="auto">
            <a:xfrm>
              <a:off x="-108520" y="3667100"/>
              <a:ext cx="4407006" cy="78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6400" y="2903736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-1820669" y="40770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ホームベース 8"/>
            <p:cNvSpPr/>
            <p:nvPr/>
          </p:nvSpPr>
          <p:spPr>
            <a:xfrm>
              <a:off x="-671825" y="42088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-108521" y="4108670"/>
              <a:ext cx="4407007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-108520" y="3715006"/>
              <a:ext cx="4407007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-1824012" y="367696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-675168" y="3808764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499992" y="2900833"/>
            <a:ext cx="6256808" cy="1660235"/>
            <a:chOff x="4499992" y="2900833"/>
            <a:chExt cx="6256808" cy="1660235"/>
          </a:xfrm>
        </p:grpSpPr>
        <p:pic>
          <p:nvPicPr>
            <p:cNvPr id="1029" name="Picture 5" descr="C:\Users\murata\Google ドライブ１\BIOMOD2014\実験 (1)\AthenB BthenA (ES)\1006\Bio-Rad 2014-10-06 21hr 43min(BA)gree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8" t="42802" r="44794" b="47970"/>
            <a:stretch/>
          </p:blipFill>
          <p:spPr bwMode="auto">
            <a:xfrm>
              <a:off x="6328800" y="3670424"/>
              <a:ext cx="4428000" cy="8309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900833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607432" y="416095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756276" y="429276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319580" y="4179314"/>
              <a:ext cx="4437220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319581" y="3798892"/>
              <a:ext cx="4437219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04089" y="376084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5752933" y="3892650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932866"/>
              </p:ext>
            </p:extLst>
          </p:nvPr>
        </p:nvGraphicFramePr>
        <p:xfrm>
          <a:off x="827087" y="0"/>
          <a:ext cx="7542584" cy="4186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50110"/>
              </p:ext>
            </p:extLst>
          </p:nvPr>
        </p:nvGraphicFramePr>
        <p:xfrm>
          <a:off x="-1416925" y="11650"/>
          <a:ext cx="648072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761"/>
              </p:ext>
            </p:extLst>
          </p:nvPr>
        </p:nvGraphicFramePr>
        <p:xfrm>
          <a:off x="4067944" y="0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332656" y="476672"/>
            <a:ext cx="11664751" cy="3976323"/>
            <a:chOff x="-1332656" y="476672"/>
            <a:chExt cx="11664751" cy="39763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2656" y="476672"/>
              <a:ext cx="6480175" cy="396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90595"/>
              <a:ext cx="6480175" cy="396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613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421854"/>
              </p:ext>
            </p:extLst>
          </p:nvPr>
        </p:nvGraphicFramePr>
        <p:xfrm>
          <a:off x="179512" y="188640"/>
          <a:ext cx="4464496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191573"/>
              </p:ext>
            </p:extLst>
          </p:nvPr>
        </p:nvGraphicFramePr>
        <p:xfrm>
          <a:off x="323528" y="3429000"/>
          <a:ext cx="4104456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760218"/>
              </p:ext>
            </p:extLst>
          </p:nvPr>
        </p:nvGraphicFramePr>
        <p:xfrm>
          <a:off x="4463480" y="260648"/>
          <a:ext cx="4680520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200589"/>
              </p:ext>
            </p:extLst>
          </p:nvPr>
        </p:nvGraphicFramePr>
        <p:xfrm>
          <a:off x="4716016" y="3356992"/>
          <a:ext cx="424847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335088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0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763904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86675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73661"/>
              </p:ext>
            </p:extLst>
          </p:nvPr>
        </p:nvGraphicFramePr>
        <p:xfrm>
          <a:off x="10980712" y="5157192"/>
          <a:ext cx="387203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8203"/>
              </p:ext>
            </p:extLst>
          </p:nvPr>
        </p:nvGraphicFramePr>
        <p:xfrm>
          <a:off x="-407105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8" name="グループ化 47"/>
          <p:cNvGrpSpPr/>
          <p:nvPr/>
        </p:nvGrpSpPr>
        <p:grpSpPr>
          <a:xfrm>
            <a:off x="-2446563" y="5613"/>
            <a:ext cx="6074898" cy="4743057"/>
            <a:chOff x="-2446563" y="5613"/>
            <a:chExt cx="6074898" cy="4743057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0159" y="1531251"/>
              <a:ext cx="1383179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118967" y="3900569"/>
              <a:ext cx="923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105451" y="1569492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1692696" y="3555593"/>
              <a:ext cx="1984893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 smtClean="0"/>
                <a:t>.</a:t>
              </a:r>
              <a:endParaRPr kumimoji="1" lang="ja-JP" altLang="en-US" sz="1400" dirty="0"/>
            </a:p>
          </p:txBody>
        </p:sp>
        <p:sp>
          <p:nvSpPr>
            <p:cNvPr id="4" name="二等辺三角形 3"/>
            <p:cNvSpPr>
              <a:spLocks noChangeAspect="1"/>
            </p:cNvSpPr>
            <p:nvPr/>
          </p:nvSpPr>
          <p:spPr>
            <a:xfrm>
              <a:off x="1873796" y="4033130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>
              <a:spLocks noChangeAspect="1"/>
            </p:cNvSpPr>
            <p:nvPr/>
          </p:nvSpPr>
          <p:spPr>
            <a:xfrm>
              <a:off x="1887312" y="177281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6563" y="5613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グループ化 48"/>
          <p:cNvGrpSpPr/>
          <p:nvPr/>
        </p:nvGrpSpPr>
        <p:grpSpPr>
          <a:xfrm>
            <a:off x="3851920" y="99774"/>
            <a:ext cx="6074898" cy="4639718"/>
            <a:chOff x="4115655" y="108952"/>
            <a:chExt cx="6074898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7097255" y="1639121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8658855" y="2403449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344737" y="4047455"/>
              <a:ext cx="1845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342715" y="2503986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539282" y="4089026"/>
              <a:ext cx="848198" cy="316835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32040" y="3770389"/>
              <a:ext cx="1984893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Transducer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dNTP</a:t>
              </a:r>
              <a:endParaRPr kumimoji="1" lang="ja-JP" altLang="en-US" sz="1400" dirty="0"/>
            </a:p>
          </p:txBody>
        </p:sp>
        <p:sp>
          <p:nvSpPr>
            <p:cNvPr id="44" name="二等辺三角形 43"/>
            <p:cNvSpPr>
              <a:spLocks noChangeAspect="1"/>
            </p:cNvSpPr>
            <p:nvPr/>
          </p:nvSpPr>
          <p:spPr>
            <a:xfrm>
              <a:off x="8427200" y="247569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二等辺三角形 44"/>
            <p:cNvSpPr>
              <a:spLocks noChangeAspect="1"/>
            </p:cNvSpPr>
            <p:nvPr/>
          </p:nvSpPr>
          <p:spPr>
            <a:xfrm>
              <a:off x="8436830" y="4140368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865599" y="2566824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655" y="10895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グループ化 49"/>
          <p:cNvGrpSpPr/>
          <p:nvPr/>
        </p:nvGrpSpPr>
        <p:grpSpPr>
          <a:xfrm>
            <a:off x="10208889" y="108952"/>
            <a:ext cx="6524104" cy="3056409"/>
            <a:chOff x="10208889" y="108952"/>
            <a:chExt cx="6524104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4314288" y="1831569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二等辺三角形 38"/>
            <p:cNvSpPr>
              <a:spLocks noChangeAspect="1"/>
            </p:cNvSpPr>
            <p:nvPr/>
          </p:nvSpPr>
          <p:spPr>
            <a:xfrm>
              <a:off x="14093154" y="1967409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二等辺三角形 39"/>
            <p:cNvSpPr>
              <a:spLocks noChangeAspect="1"/>
            </p:cNvSpPr>
            <p:nvPr/>
          </p:nvSpPr>
          <p:spPr>
            <a:xfrm>
              <a:off x="14082633" y="2631070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1340752" y="1772816"/>
              <a:ext cx="164040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</a:t>
              </a:r>
            </a:p>
            <a:p>
              <a:r>
                <a:rPr lang="en-US" altLang="ja-JP" sz="1400" dirty="0" smtClean="0"/>
                <a:t>Gate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EcoRI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4314288" y="2586628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07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513015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8443913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97038"/>
            <a:ext cx="843756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1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6" y="-669974"/>
            <a:ext cx="4792663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図 27" descr="C:\Users\俊輔\Google ドライブ\BIOMOD2014\実験\amplify 川上\0911\Bio-Rad 2014-09-11 17hr 28min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0597" r="64696" b="38794"/>
          <a:stretch/>
        </p:blipFill>
        <p:spPr bwMode="auto">
          <a:xfrm>
            <a:off x="3651665" y="2315133"/>
            <a:ext cx="1482398" cy="477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236816" y="6214656"/>
            <a:ext cx="2117712" cy="54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Key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3062473" y="6342167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49084" y="6267759"/>
            <a:ext cx="11161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21352" y="4314407"/>
            <a:ext cx="987928" cy="2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Template</a:t>
            </a:r>
            <a:endParaRPr kumimoji="1" lang="ja-JP" altLang="en-US" sz="1600" dirty="0"/>
          </a:p>
        </p:txBody>
      </p:sp>
      <p:sp>
        <p:nvSpPr>
          <p:cNvPr id="22" name="ホームベース 21"/>
          <p:cNvSpPr/>
          <p:nvPr/>
        </p:nvSpPr>
        <p:spPr>
          <a:xfrm rot="10800000">
            <a:off x="5121155" y="4386439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29722" y="4021443"/>
            <a:ext cx="674766" cy="29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81502" y="3371721"/>
            <a:ext cx="2885204" cy="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 Template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complex</a:t>
            </a:r>
            <a:endParaRPr kumimoji="1" lang="ja-JP" altLang="en-US" sz="1600" dirty="0"/>
          </a:p>
        </p:txBody>
      </p:sp>
      <p:sp>
        <p:nvSpPr>
          <p:cNvPr id="25" name="ホームベース 24"/>
          <p:cNvSpPr/>
          <p:nvPr/>
        </p:nvSpPr>
        <p:spPr>
          <a:xfrm rot="10800000">
            <a:off x="5121154" y="3498733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5122143" y="4231394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40"/>
              </p:ext>
            </p:extLst>
          </p:nvPr>
        </p:nvGraphicFramePr>
        <p:xfrm>
          <a:off x="1083009" y="-243408"/>
          <a:ext cx="43280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Holder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1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78583" y="-277316"/>
            <a:ext cx="6392725" cy="7426364"/>
            <a:chOff x="1078583" y="-277316"/>
            <a:chExt cx="6392725" cy="742636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328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583" y="-277316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3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3076"/>
              </p:ext>
            </p:extLst>
          </p:nvPr>
        </p:nvGraphicFramePr>
        <p:xfrm>
          <a:off x="1093764" y="85123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8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954073" y="-23615"/>
            <a:ext cx="6383375" cy="6302391"/>
            <a:chOff x="1510351" y="-149302"/>
            <a:chExt cx="6383375" cy="6302391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432868" y="1381949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38134" y="495893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950302" y="5125942"/>
              <a:ext cx="468052" cy="144016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218554" y="1496937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848043" y="1784285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836479" y="1825284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457120" y="4932642"/>
              <a:ext cx="1343900" cy="617423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51" y="-14930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1700696" y="1628800"/>
              <a:ext cx="2401720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5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" y="-445364"/>
            <a:ext cx="47926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2244" y="431503"/>
            <a:ext cx="6722370" cy="6096037"/>
            <a:chOff x="652244" y="-405645"/>
            <a:chExt cx="6722370" cy="6096037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4" y="-405645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3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俊輔\Google ドライブ\BIOMOD2014\実験\release\0930\Bio-Rad 2014-09-30 21hr 10m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7" t="46144" r="31264" b="9380"/>
          <a:stretch/>
        </p:blipFill>
        <p:spPr bwMode="auto">
          <a:xfrm>
            <a:off x="3650184" y="2221276"/>
            <a:ext cx="1319049" cy="34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4945453" y="295352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4977449" y="309685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4394" y="4869160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4980130" y="5036167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68368" y="3140968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Output complex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165332" y="329163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635896" y="3319592"/>
            <a:ext cx="443195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125664" y="313785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092212" y="4967523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7552"/>
              </p:ext>
            </p:extLst>
          </p:nvPr>
        </p:nvGraphicFramePr>
        <p:xfrm>
          <a:off x="641189" y="701949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0464"/>
                <a:gridCol w="43556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Signal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699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8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82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9940"/>
              </p:ext>
            </p:extLst>
          </p:nvPr>
        </p:nvGraphicFramePr>
        <p:xfrm>
          <a:off x="-412659" y="1038784"/>
          <a:ext cx="427999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</a:t>
                      </a:r>
                      <a:r>
                        <a:rPr kumimoji="1" lang="en-US" altLang="ja-JP" baseline="0" dirty="0" smtClean="0"/>
                        <a:t>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t="29805" r="43656" b="50232"/>
          <a:stretch/>
        </p:blipFill>
        <p:spPr bwMode="auto">
          <a:xfrm>
            <a:off x="702618" y="3155482"/>
            <a:ext cx="4661470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74848"/>
              </p:ext>
            </p:extLst>
          </p:nvPr>
        </p:nvGraphicFramePr>
        <p:xfrm>
          <a:off x="-1908720" y="452698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712596" y="5781522"/>
            <a:ext cx="4593449" cy="3837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9408" y="3698659"/>
            <a:ext cx="4058616" cy="5108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866262" y="5760196"/>
            <a:ext cx="111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ホームベース 16"/>
          <p:cNvSpPr/>
          <p:nvPr/>
        </p:nvSpPr>
        <p:spPr>
          <a:xfrm>
            <a:off x="219919" y="592720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332656" y="3717032"/>
            <a:ext cx="163654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Transducer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219919" y="390785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2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-1944870" y="422009"/>
            <a:ext cx="7308958" cy="6209017"/>
            <a:chOff x="-1944870" y="422009"/>
            <a:chExt cx="7308958" cy="6209017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29805" r="43656" b="50232"/>
            <a:stretch/>
          </p:blipFill>
          <p:spPr bwMode="auto">
            <a:xfrm>
              <a:off x="702618" y="3155482"/>
              <a:ext cx="4661470" cy="347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712596" y="5781522"/>
              <a:ext cx="4593449" cy="38378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29408" y="3698659"/>
              <a:ext cx="4058616" cy="510814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1100996" y="5764307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219919" y="5927203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-1620688" y="3717032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219919" y="3907856"/>
              <a:ext cx="468052" cy="14401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4870" y="422009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67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3110357" y="2133487"/>
            <a:ext cx="4628978" cy="53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012160" y="6675556"/>
            <a:ext cx="1330558" cy="5618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8" y="-214425"/>
            <a:ext cx="7297737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8532440" y="6711751"/>
            <a:ext cx="10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ホームベース 19"/>
          <p:cNvSpPr/>
          <p:nvPr/>
        </p:nvSpPr>
        <p:spPr>
          <a:xfrm rot="10800000">
            <a:off x="7380312" y="6879650"/>
            <a:ext cx="1224136" cy="22175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7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26591" y="415230"/>
            <a:ext cx="9164677" cy="3698570"/>
            <a:chOff x="226591" y="415230"/>
            <a:chExt cx="9164677" cy="3698570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8" t="52908" r="43315" b="39349"/>
            <a:stretch/>
          </p:blipFill>
          <p:spPr bwMode="auto">
            <a:xfrm>
              <a:off x="2900472" y="3115975"/>
              <a:ext cx="4628978" cy="99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802275" y="3260102"/>
              <a:ext cx="133055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8322555" y="3296297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20" name="ホームベース 19"/>
            <p:cNvSpPr/>
            <p:nvPr/>
          </p:nvSpPr>
          <p:spPr>
            <a:xfrm rot="10800000">
              <a:off x="7170427" y="3464196"/>
              <a:ext cx="1224136" cy="221757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91" y="415230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90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19121"/>
              </p:ext>
            </p:extLst>
          </p:nvPr>
        </p:nvGraphicFramePr>
        <p:xfrm>
          <a:off x="107504" y="446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523882"/>
              </p:ext>
            </p:extLst>
          </p:nvPr>
        </p:nvGraphicFramePr>
        <p:xfrm>
          <a:off x="46459" y="274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2705075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0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83341"/>
              </p:ext>
            </p:extLst>
          </p:nvPr>
        </p:nvGraphicFramePr>
        <p:xfrm>
          <a:off x="-2196752" y="1196752"/>
          <a:ext cx="7155578" cy="513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715168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81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/>
          <p:cNvSpPr txBox="1"/>
          <p:nvPr/>
        </p:nvSpPr>
        <p:spPr>
          <a:xfrm>
            <a:off x="6314167" y="3610721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t="42158" r="27028" b="38933"/>
          <a:stretch/>
        </p:blipFill>
        <p:spPr bwMode="auto">
          <a:xfrm>
            <a:off x="4368488" y="3337346"/>
            <a:ext cx="1310494" cy="18366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6310402" y="4164689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720015" y="4524461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4386337" y="3865400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5717705" y="3826167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368488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178361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7512"/>
              </p:ext>
            </p:extLst>
          </p:nvPr>
        </p:nvGraphicFramePr>
        <p:xfrm>
          <a:off x="1427314" y="1230237"/>
          <a:ext cx="431847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950496" y="620688"/>
            <a:ext cx="6050955" cy="3758353"/>
            <a:chOff x="1950496" y="620688"/>
            <a:chExt cx="6050955" cy="3758353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6849323" y="3034784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47775" y="2542407"/>
              <a:ext cx="1310494" cy="18366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879464" y="3603650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6299302" y="3729522"/>
              <a:ext cx="625321" cy="19240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ホームベース 23"/>
            <p:cNvSpPr/>
            <p:nvPr/>
          </p:nvSpPr>
          <p:spPr>
            <a:xfrm rot="10800000">
              <a:off x="6296992" y="3160956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5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757648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496" y="620688"/>
              <a:ext cx="4322763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正方形/長方形 12"/>
            <p:cNvSpPr/>
            <p:nvPr/>
          </p:nvSpPr>
          <p:spPr>
            <a:xfrm>
              <a:off x="5769203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942864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0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7101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667" r="-54785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4642746" y="2776275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9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7525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 bwMode="auto">
          <a:xfrm>
            <a:off x="4684092" y="260648"/>
            <a:ext cx="4284927" cy="29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18040" r="17843" b="21017"/>
          <a:stretch/>
        </p:blipFill>
        <p:spPr bwMode="auto">
          <a:xfrm>
            <a:off x="173020" y="260648"/>
            <a:ext cx="4311197" cy="2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urata\Google ドライブ１\BIOMOD2014\実験 (1)\AthenB BthenA (ES)\1006\Bio-Rad 2014-10-06 21hr 34min(AB)green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8660" b="32698"/>
          <a:stretch/>
        </p:blipFill>
        <p:spPr bwMode="auto">
          <a:xfrm>
            <a:off x="173019" y="3316632"/>
            <a:ext cx="4311197" cy="32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urata\Google ドライブ１\BIOMOD2014\実験 (1)\AthenB BthenA (ES)\1006\Bio-Rad 2014-10-06 21hr 43min(BA)green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3865" r="27271" b="35025"/>
          <a:stretch/>
        </p:blipFill>
        <p:spPr bwMode="auto">
          <a:xfrm>
            <a:off x="4694219" y="3329540"/>
            <a:ext cx="4274801" cy="31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23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964819"/>
              </p:ext>
            </p:extLst>
          </p:nvPr>
        </p:nvGraphicFramePr>
        <p:xfrm>
          <a:off x="-2409549" y="683171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432826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84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1196752"/>
            <a:ext cx="682148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9261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676889"/>
              </p:ext>
            </p:extLst>
          </p:nvPr>
        </p:nvGraphicFramePr>
        <p:xfrm>
          <a:off x="-1692696" y="764704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78504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69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08545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137160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8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496" y="2636912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059628" y="2609178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7" name="ホームベース 16"/>
          <p:cNvSpPr/>
          <p:nvPr/>
        </p:nvSpPr>
        <p:spPr>
          <a:xfrm>
            <a:off x="-519923" y="2736689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2695" y="2699843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51839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58445"/>
              </p:ext>
            </p:extLst>
          </p:nvPr>
        </p:nvGraphicFramePr>
        <p:xfrm>
          <a:off x="-1620688" y="1758708"/>
          <a:ext cx="6035972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86179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2378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43479"/>
              </p:ext>
            </p:extLst>
          </p:nvPr>
        </p:nvGraphicFramePr>
        <p:xfrm>
          <a:off x="-1656534" y="1628800"/>
          <a:ext cx="6035972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-253464" y="2775796"/>
            <a:ext cx="198024" cy="170710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4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1629</Words>
  <Application>Microsoft Office PowerPoint</Application>
  <PresentationFormat>画面に合わせる (4:3)</PresentationFormat>
  <Paragraphs>968</Paragraphs>
  <Slides>78</Slides>
  <Notes>12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79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murata</cp:lastModifiedBy>
  <cp:revision>125</cp:revision>
  <dcterms:created xsi:type="dcterms:W3CDTF">2014-09-20T10:36:59Z</dcterms:created>
  <dcterms:modified xsi:type="dcterms:W3CDTF">2014-10-18T05:59:47Z</dcterms:modified>
</cp:coreProperties>
</file>